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514" r:id="rId24"/>
    <p:sldId id="447" r:id="rId25"/>
    <p:sldId id="469" r:id="rId26"/>
    <p:sldId id="468" r:id="rId27"/>
    <p:sldId id="470" r:id="rId28"/>
    <p:sldId id="472" r:id="rId29"/>
    <p:sldId id="474" r:id="rId30"/>
    <p:sldId id="473" r:id="rId31"/>
    <p:sldId id="475" r:id="rId32"/>
    <p:sldId id="476" r:id="rId33"/>
    <p:sldId id="477" r:id="rId34"/>
    <p:sldId id="515" r:id="rId35"/>
    <p:sldId id="478" r:id="rId36"/>
    <p:sldId id="479" r:id="rId37"/>
    <p:sldId id="516" r:id="rId38"/>
    <p:sldId id="484" r:id="rId39"/>
    <p:sldId id="517" r:id="rId40"/>
    <p:sldId id="471" r:id="rId41"/>
    <p:sldId id="485" r:id="rId42"/>
    <p:sldId id="486" r:id="rId43"/>
    <p:sldId id="489" r:id="rId44"/>
    <p:sldId id="493" r:id="rId45"/>
    <p:sldId id="490" r:id="rId46"/>
    <p:sldId id="495" r:id="rId47"/>
    <p:sldId id="505" r:id="rId48"/>
    <p:sldId id="491" r:id="rId49"/>
    <p:sldId id="497" r:id="rId50"/>
    <p:sldId id="487" r:id="rId51"/>
    <p:sldId id="500" r:id="rId52"/>
    <p:sldId id="501" r:id="rId53"/>
    <p:sldId id="507" r:id="rId54"/>
    <p:sldId id="503" r:id="rId55"/>
    <p:sldId id="502" r:id="rId56"/>
    <p:sldId id="504" r:id="rId57"/>
    <p:sldId id="508" r:id="rId58"/>
    <p:sldId id="488" r:id="rId59"/>
    <p:sldId id="509" r:id="rId60"/>
    <p:sldId id="482" r:id="rId61"/>
    <p:sldId id="405" r:id="rId62"/>
    <p:sldId id="293" r:id="rId63"/>
    <p:sldId id="306" r:id="rId64"/>
    <p:sldId id="416" r:id="rId65"/>
    <p:sldId id="281" r:id="rId66"/>
    <p:sldId id="466" r:id="rId67"/>
    <p:sldId id="494" r:id="rId68"/>
    <p:sldId id="496" r:id="rId69"/>
    <p:sldId id="498" r:id="rId7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69613" autoAdjust="0"/>
  </p:normalViewPr>
  <p:slideViewPr>
    <p:cSldViewPr snapToGrid="0">
      <p:cViewPr varScale="1">
        <p:scale>
          <a:sx n="77" d="100"/>
          <a:sy n="77" d="100"/>
        </p:scale>
        <p:origin x="2118"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17785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TPU (Tensor </a:t>
            </a:r>
            <a:r>
              <a:rPr lang="pt-BR" b="0" i="0" dirty="0" err="1">
                <a:solidFill>
                  <a:srgbClr val="374151"/>
                </a:solidFill>
                <a:effectLst/>
                <a:latin typeface="Söhne"/>
              </a:rPr>
              <a:t>Processing</a:t>
            </a:r>
            <a:r>
              <a:rPr lang="pt-BR" b="0" i="0" dirty="0">
                <a:solidFill>
                  <a:srgbClr val="374151"/>
                </a:solidFill>
                <a:effectLst/>
                <a:latin typeface="Söhne"/>
              </a:rPr>
              <a:t> Unit) é um tipo de acelerador de hardware desenvolvido pela Google especificamente para executar operações de aprendizado de máquina e processamento de tensores de forma eficiente. As </a:t>
            </a:r>
            <a:r>
              <a:rPr lang="pt-BR" b="0" i="0" dirty="0" err="1">
                <a:solidFill>
                  <a:srgbClr val="374151"/>
                </a:solidFill>
                <a:effectLst/>
                <a:latin typeface="Söhne"/>
              </a:rPr>
              <a:t>TPUs</a:t>
            </a:r>
            <a:r>
              <a:rPr lang="pt-BR" b="0" i="0" dirty="0">
                <a:solidFill>
                  <a:srgbClr val="374151"/>
                </a:solidFill>
                <a:effectLst/>
                <a:latin typeface="Söhne"/>
              </a:rPr>
              <a:t> são projetadas para acelerar o treinamento e a inferência de modelos de aprendizado de máquina, especialmente aqueles baseados em redes neurais profundas.</a:t>
            </a:r>
          </a:p>
          <a:p>
            <a:pPr algn="l"/>
            <a:endParaRPr lang="pt-BR" b="0" i="0" dirty="0">
              <a:solidFill>
                <a:srgbClr val="374151"/>
              </a:solidFill>
              <a:effectLst/>
              <a:latin typeface="Söhne"/>
            </a:endParaRPr>
          </a:p>
          <a:p>
            <a:pPr algn="l"/>
            <a:r>
              <a:rPr lang="pt-BR" b="0" i="0" dirty="0">
                <a:solidFill>
                  <a:srgbClr val="374151"/>
                </a:solidFill>
                <a:effectLst/>
                <a:latin typeface="Söhne"/>
              </a:rPr>
              <a:t>Diferentemente das CPUs convencionais (Central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e das </a:t>
            </a:r>
            <a:r>
              <a:rPr lang="pt-BR" b="0" i="0" dirty="0" err="1">
                <a:solidFill>
                  <a:srgbClr val="374151"/>
                </a:solidFill>
                <a:effectLst/>
                <a:latin typeface="Söhne"/>
              </a:rPr>
              <a:t>GPUs</a:t>
            </a:r>
            <a:r>
              <a:rPr lang="pt-BR" b="0" i="0" dirty="0">
                <a:solidFill>
                  <a:srgbClr val="374151"/>
                </a:solidFill>
                <a:effectLst/>
                <a:latin typeface="Söhne"/>
              </a:rPr>
              <a:t> (</a:t>
            </a:r>
            <a:r>
              <a:rPr lang="pt-BR" b="0" i="0" dirty="0" err="1">
                <a:solidFill>
                  <a:srgbClr val="374151"/>
                </a:solidFill>
                <a:effectLst/>
                <a:latin typeface="Söhne"/>
              </a:rPr>
              <a:t>Graphics</a:t>
            </a:r>
            <a:r>
              <a:rPr lang="pt-BR" b="0" i="0" dirty="0">
                <a:solidFill>
                  <a:srgbClr val="374151"/>
                </a:solidFill>
                <a:effectLst/>
                <a:latin typeface="Söhne"/>
              </a:rPr>
              <a:t>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que são projetadas para tarefas de propósito geral, as </a:t>
            </a:r>
            <a:r>
              <a:rPr lang="pt-BR" b="0" i="0" dirty="0" err="1">
                <a:solidFill>
                  <a:srgbClr val="374151"/>
                </a:solidFill>
                <a:effectLst/>
                <a:latin typeface="Söhne"/>
              </a:rPr>
              <a:t>TPUs</a:t>
            </a:r>
            <a:r>
              <a:rPr lang="pt-BR" b="0" i="0" dirty="0">
                <a:solidFill>
                  <a:srgbClr val="374151"/>
                </a:solidFill>
                <a:effectLst/>
                <a:latin typeface="Söhne"/>
              </a:rPr>
              <a:t> são otimizadas para realizar cálculos matriciais e operações tensoriais, que são fundamentais em algoritmos de aprendizado de máquina, como redes neurais.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têm uma arquitetura altamente paralela e são projetadas para lidar com as demandas computacionais intensivas de modelos de aprendizado de máquina. Elas podem oferecer um desempenho significativamente maior em comparação com CPUs e </a:t>
            </a:r>
            <a:r>
              <a:rPr lang="pt-BR" b="0" i="0" dirty="0" err="1">
                <a:solidFill>
                  <a:srgbClr val="374151"/>
                </a:solidFill>
                <a:effectLst/>
                <a:latin typeface="Söhne"/>
              </a:rPr>
              <a:t>GPUs</a:t>
            </a:r>
            <a:r>
              <a:rPr lang="pt-BR" b="0" i="0" dirty="0">
                <a:solidFill>
                  <a:srgbClr val="374151"/>
                </a:solidFill>
                <a:effectLst/>
                <a:latin typeface="Söhne"/>
              </a:rPr>
              <a:t> para tarefas específicas de aprendizado de máquina, tornando o treinamento e a inferência de modelos mais rápidos e eficientes.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são frequentemente usadas em ambientes de nuvem para acelerar o treinamento de modelos de grande escala e para lidar com cargas de trabalho intensivas de aprendizado de máquina. Elas desempenham um papel importante no avanço da pesquisa e aplicação de algoritmos de aprendizado de máquina, permitindo a execução de tarefas complexas de forma mais rápida e eficiente.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1523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FLOPs are often used to describe how many operations are required to run a single instance of a given model, like VGG19.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4501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p>
          <a:p>
            <a:endParaRPr lang="en-US" dirty="0"/>
          </a:p>
          <a:p>
            <a:r>
              <a:rPr lang="en-US" dirty="0" err="1"/>
              <a:t>AlexNet</a:t>
            </a:r>
            <a:r>
              <a:rPr lang="en-US" dirty="0"/>
              <a:t> </a:t>
            </a:r>
            <a:r>
              <a:rPr lang="en-US" dirty="0" err="1"/>
              <a:t>foi</a:t>
            </a:r>
            <a:r>
              <a:rPr lang="en-US" dirty="0"/>
              <a:t> </a:t>
            </a:r>
            <a:r>
              <a:rPr lang="en-US" dirty="0" err="1"/>
              <a:t>desenvolvida</a:t>
            </a:r>
            <a:r>
              <a:rPr lang="en-US" dirty="0"/>
              <a:t> </a:t>
            </a:r>
            <a:r>
              <a:rPr lang="en-US" dirty="0" err="1"/>
              <a:t>por</a:t>
            </a:r>
            <a:r>
              <a:rPr lang="en-US" dirty="0"/>
              <a:t> </a:t>
            </a:r>
            <a:r>
              <a:rPr lang="en-US" dirty="0" err="1"/>
              <a:t>estudantes</a:t>
            </a:r>
            <a:r>
              <a:rPr lang="en-US" dirty="0"/>
              <a:t> do Prof. </a:t>
            </a:r>
            <a:r>
              <a:rPr lang="pt-BR" b="0" i="0" dirty="0">
                <a:solidFill>
                  <a:srgbClr val="374151"/>
                </a:solidFill>
                <a:effectLst/>
                <a:latin typeface="Söhne"/>
              </a:rPr>
              <a:t>Geoffrey </a:t>
            </a:r>
            <a:r>
              <a:rPr lang="pt-BR" b="0" i="0" dirty="0" err="1">
                <a:solidFill>
                  <a:srgbClr val="374151"/>
                </a:solidFill>
                <a:effectLst/>
                <a:latin typeface="Söhne"/>
              </a:rPr>
              <a:t>Hinton</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97349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545384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4047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convolucionais.</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www.codeproject.com/Articles/1275031/Why-real-neurons-learn-faster-ai" TargetMode="External"/><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29.jpeg"/><Relationship Id="rId9"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9.jpe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87.png"/><Relationship Id="rId7"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5.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0.png"/><Relationship Id="rId26" Type="http://schemas.openxmlformats.org/officeDocument/2006/relationships/image" Target="../media/image860.png"/><Relationship Id="rId39" Type="http://schemas.openxmlformats.org/officeDocument/2006/relationships/image" Target="../media/image99.png"/><Relationship Id="rId21" Type="http://schemas.openxmlformats.org/officeDocument/2006/relationships/image" Target="../media/image810.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0.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0.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png"/><Relationship Id="rId27" Type="http://schemas.openxmlformats.org/officeDocument/2006/relationships/image" Target="../media/image870.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0.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png"/></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957390" y="1825624"/>
            <a:ext cx="5084283" cy="5032375"/>
          </a:xfrm>
        </p:spPr>
        <p:txBody>
          <a:bodyPr>
            <a:normAutofit/>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r>
              <a:rPr lang="pt-BR" dirty="0"/>
              <a:t>Rede neural desenvolvida na universidade de Toronto no Canadá.</a:t>
            </a:r>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690688"/>
            <a:ext cx="6311556" cy="4380278"/>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5993296" y="1825624"/>
            <a:ext cx="6048379" cy="5032375"/>
          </a:xfrm>
        </p:spPr>
        <p:txBody>
          <a:bodyPr>
            <a:normAutofit fontScale="85000" lnSpcReduction="20000"/>
          </a:bodyPr>
          <a:lstStyle/>
          <a:p>
            <a:r>
              <a:rPr lang="pt-BR" b="1" i="1" dirty="0">
                <a:solidFill>
                  <a:srgbClr val="00B050"/>
                </a:solidFill>
              </a:rPr>
              <a:t>CNN</a:t>
            </a:r>
            <a:r>
              <a:rPr lang="pt-BR" dirty="0"/>
              <a:t> que </a:t>
            </a:r>
            <a:r>
              <a:rPr lang="pt-BR" b="1" i="1" dirty="0"/>
              <a:t>bateu</a:t>
            </a:r>
            <a:r>
              <a:rPr lang="pt-BR" dirty="0"/>
              <a:t> com folga todos os </a:t>
            </a:r>
            <a:r>
              <a:rPr lang="pt-BR" b="1" i="1" dirty="0"/>
              <a:t>recordes anteriores</a:t>
            </a:r>
            <a:r>
              <a:rPr lang="pt-BR" dirty="0"/>
              <a:t>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r>
              <a:rPr lang="pt-BR" dirty="0"/>
              <a:t>Tem</a:t>
            </a:r>
            <a:r>
              <a:rPr lang="pt-BR" b="1" i="1" dirty="0"/>
              <a:t> 60 milhões de parâmetros</a:t>
            </a:r>
            <a:r>
              <a:rPr lang="pt-BR" dirty="0"/>
              <a:t>, o que na época a tornou uma das maiores e mais complexas redes neurais.</a:t>
            </a:r>
          </a:p>
          <a:p>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r>
              <a:rPr lang="pt-BR" dirty="0"/>
              <a:t>I</a:t>
            </a:r>
            <a:r>
              <a:rPr lang="pt-BR" b="0" i="0" dirty="0">
                <a:effectLst/>
              </a:rPr>
              <a:t>ntroduziu o uso da função de ativação </a:t>
            </a:r>
            <a:r>
              <a:rPr lang="pt-BR" b="1" i="1" dirty="0" err="1">
                <a:solidFill>
                  <a:srgbClr val="00B050"/>
                </a:solidFill>
                <a:effectLst/>
              </a:rPr>
              <a:t>ReLU</a:t>
            </a:r>
            <a:r>
              <a:rPr lang="pt-BR" b="0" i="0" dirty="0">
                <a:effectLst/>
              </a:rPr>
              <a:t>, que </a:t>
            </a:r>
            <a:r>
              <a:rPr lang="pt-BR" dirty="0"/>
              <a:t>mitiga o problema do desaparecimento do gradiente.</a:t>
            </a:r>
          </a:p>
          <a:p>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p>
          <a:p>
            <a:r>
              <a:rPr lang="pt-BR" dirty="0"/>
              <a:t>Estabeleceu a base para muitas arquiteturas de </a:t>
            </a:r>
            <a:r>
              <a:rPr lang="pt-BR" dirty="0" err="1"/>
              <a:t>CNNs</a:t>
            </a:r>
            <a:r>
              <a:rPr lang="pt-BR" dirty="0"/>
              <a:t> subsequentes.</a:t>
            </a:r>
          </a:p>
        </p:txBody>
      </p:sp>
      <p:pic>
        <p:nvPicPr>
          <p:cNvPr id="5122" name="Picture 2" descr="Remote Sensing | Free Full-Text | Pre-Trained AlexNet Architecture with  Pyramid Pooling and Supervision for High Spatial Resolution Remote Sensing  Image Scene Classification">
            <a:extLst>
              <a:ext uri="{FF2B5EF4-FFF2-40B4-BE49-F238E27FC236}">
                <a16:creationId xmlns:a16="http://schemas.microsoft.com/office/drawing/2014/main" id="{8BF1E633-4A4E-D804-96D1-09C136A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4" y="2947590"/>
            <a:ext cx="5683945" cy="19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solidFill>
                  <a:srgbClr val="00B050"/>
                </a:solidFill>
              </a:rPr>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4800601" y="1825624"/>
            <a:ext cx="7225748" cy="5032376"/>
          </a:xfrm>
        </p:spPr>
        <p:txBody>
          <a:bodyPr>
            <a:normAutofit fontScale="92500" lnSpcReduction="1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4" name="Picture 2" descr="Big Data. Businessman Facing a Huge Characters Tsunami Wave Stock Image -  Image of computing, digital: 145642699">
            <a:extLst>
              <a:ext uri="{FF2B5EF4-FFF2-40B4-BE49-F238E27FC236}">
                <a16:creationId xmlns:a16="http://schemas.microsoft.com/office/drawing/2014/main" id="{12E5E632-96DB-E0A5-8918-B8C9E3E16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79" b="5325"/>
          <a:stretch/>
        </p:blipFill>
        <p:spPr bwMode="auto">
          <a:xfrm>
            <a:off x="165650" y="1527427"/>
            <a:ext cx="1950579" cy="1732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officially unveils Core i9-9900K, dubbed &quot;The best gaming CPU in the  world&quot; | Shacknews">
            <a:extLst>
              <a:ext uri="{FF2B5EF4-FFF2-40B4-BE49-F238E27FC236}">
                <a16:creationId xmlns:a16="http://schemas.microsoft.com/office/drawing/2014/main" id="{A904E165-A94F-D5A1-EE71-FFFAB8131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23" y="1527427"/>
            <a:ext cx="1663650" cy="95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 FPGA; Componentes - Shunlongwei Co. Ltd">
            <a:extLst>
              <a:ext uri="{FF2B5EF4-FFF2-40B4-BE49-F238E27FC236}">
                <a16:creationId xmlns:a16="http://schemas.microsoft.com/office/drawing/2014/main" id="{76E8610A-EFB9-9D8C-B8FB-8D15E8E1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308" y="2550489"/>
            <a:ext cx="1269416" cy="848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Graphics Cards 2023 - Top Gaming GPUs for the Money | Tom's Hardware">
            <a:extLst>
              <a:ext uri="{FF2B5EF4-FFF2-40B4-BE49-F238E27FC236}">
                <a16:creationId xmlns:a16="http://schemas.microsoft.com/office/drawing/2014/main" id="{E7F3FC17-A6D1-34F7-AF38-209C9BAAF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925" y="2625822"/>
            <a:ext cx="1441830" cy="8110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a:extLst>
              <a:ext uri="{FF2B5EF4-FFF2-40B4-BE49-F238E27FC236}">
                <a16:creationId xmlns:a16="http://schemas.microsoft.com/office/drawing/2014/main" id="{9DB70211-3292-AE13-C67B-EBAF85EF2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42" y="4808709"/>
            <a:ext cx="1441830" cy="922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2.0.1+cu117 documentation">
            <a:extLst>
              <a:ext uri="{FF2B5EF4-FFF2-40B4-BE49-F238E27FC236}">
                <a16:creationId xmlns:a16="http://schemas.microsoft.com/office/drawing/2014/main" id="{EF9170B9-B162-716B-1CF5-F6899D56C6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06" t="38696" r="10580" b="40434"/>
          <a:stretch/>
        </p:blipFill>
        <p:spPr bwMode="auto">
          <a:xfrm>
            <a:off x="2561385" y="4870071"/>
            <a:ext cx="1933900" cy="5107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 que é Google Cloud Platform? Como funciona + 7 vantagens">
            <a:extLst>
              <a:ext uri="{FF2B5EF4-FFF2-40B4-BE49-F238E27FC236}">
                <a16:creationId xmlns:a16="http://schemas.microsoft.com/office/drawing/2014/main" id="{9EFF388F-EB80-475F-F579-490382B4EF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42" y="5861762"/>
            <a:ext cx="1252256" cy="834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Web Services – Wikipédia, a enciclopédia livre">
            <a:extLst>
              <a:ext uri="{FF2B5EF4-FFF2-40B4-BE49-F238E27FC236}">
                <a16:creationId xmlns:a16="http://schemas.microsoft.com/office/drawing/2014/main" id="{B068880B-E890-2CC6-B106-969D2DF7E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661" y="5772026"/>
            <a:ext cx="1275522" cy="7631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o o Microsoft Azure Pode Ajudar os Cientistas de Dados? - Data Science  Academy">
            <a:extLst>
              <a:ext uri="{FF2B5EF4-FFF2-40B4-BE49-F238E27FC236}">
                <a16:creationId xmlns:a16="http://schemas.microsoft.com/office/drawing/2014/main" id="{B897FFB7-E083-BCE2-6387-0E86E9368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2" t="3478" r="8305" b="5870"/>
          <a:stretch/>
        </p:blipFill>
        <p:spPr bwMode="auto">
          <a:xfrm>
            <a:off x="3606517" y="5580395"/>
            <a:ext cx="1514997" cy="9917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derstanding Convolutional Neural Networks: A Complete Guide">
            <a:extLst>
              <a:ext uri="{FF2B5EF4-FFF2-40B4-BE49-F238E27FC236}">
                <a16:creationId xmlns:a16="http://schemas.microsoft.com/office/drawing/2014/main" id="{06120AD8-6E0C-08FF-93B9-FAE9DE8834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59" t="3206" r="1427" b="2864"/>
          <a:stretch/>
        </p:blipFill>
        <p:spPr bwMode="auto">
          <a:xfrm>
            <a:off x="229094" y="3603454"/>
            <a:ext cx="1823690" cy="10513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ynthetic Image Generation using GANs » Artificial Intelligence - MATLAB &amp;  Simulink">
            <a:extLst>
              <a:ext uri="{FF2B5EF4-FFF2-40B4-BE49-F238E27FC236}">
                <a16:creationId xmlns:a16="http://schemas.microsoft.com/office/drawing/2014/main" id="{AD3A150E-62B1-EEAC-AB36-5F3ADDE7B8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93" t="5685" r="1629" b="5685"/>
          <a:stretch/>
        </p:blipFill>
        <p:spPr bwMode="auto">
          <a:xfrm>
            <a:off x="2727362" y="3667874"/>
            <a:ext cx="2286781" cy="81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acabam </a:t>
            </a:r>
            <a:r>
              <a:rPr lang="pt-BR" b="1" i="1" dirty="0"/>
              <a:t>ocupando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81794" y="6194226"/>
            <a:ext cx="6210206" cy="646331"/>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é um ASIC altamente </a:t>
            </a:r>
            <a:r>
              <a:rPr lang="pt-BR" sz="1200" b="1" i="1" dirty="0"/>
              <a:t>especializado para realizar cálculos matriciais e operações tensoriais</a:t>
            </a:r>
            <a:r>
              <a:rPr lang="pt-BR" sz="1200" dirty="0"/>
              <a:t>, o que acelera o treinamento e inferência de modelos de aprendizado de máquina, especialmente aqueles que usam o </a:t>
            </a:r>
            <a:r>
              <a:rPr lang="pt-BR" sz="1200" dirty="0" err="1"/>
              <a:t>TensorFlow</a:t>
            </a:r>
            <a:r>
              <a:rPr lang="pt-BR" sz="1200" dirty="0"/>
              <a:t>.</a:t>
            </a:r>
          </a:p>
        </p:txBody>
      </p:sp>
      <p:grpSp>
        <p:nvGrpSpPr>
          <p:cNvPr id="13" name="Agrupar 12">
            <a:extLst>
              <a:ext uri="{FF2B5EF4-FFF2-40B4-BE49-F238E27FC236}">
                <a16:creationId xmlns:a16="http://schemas.microsoft.com/office/drawing/2014/main" id="{411BBE6E-4038-EB04-19DE-61345D0A44F6}"/>
              </a:ext>
            </a:extLst>
          </p:cNvPr>
          <p:cNvGrpSpPr/>
          <p:nvPr/>
        </p:nvGrpSpPr>
        <p:grpSpPr>
          <a:xfrm>
            <a:off x="312114" y="1708940"/>
            <a:ext cx="5501705" cy="5049037"/>
            <a:chOff x="312114" y="1708940"/>
            <a:chExt cx="5501705" cy="5049037"/>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3"/>
            <a:stretch>
              <a:fillRect/>
            </a:stretch>
          </p:blipFill>
          <p:spPr>
            <a:xfrm>
              <a:off x="341817" y="3229474"/>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781" y="3229474"/>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8" t="11157" r="8201" b="12145"/>
            <a:stretch/>
          </p:blipFill>
          <p:spPr bwMode="auto">
            <a:xfrm>
              <a:off x="426229" y="5178181"/>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6"/>
            <a:srcRect l="8120" t="9806"/>
            <a:stretch/>
          </p:blipFill>
          <p:spPr>
            <a:xfrm>
              <a:off x="3555047" y="5605378"/>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79094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739582"/>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89508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5060253"/>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7"/>
            <a:srcRect l="7414" t="7138"/>
            <a:stretch/>
          </p:blipFill>
          <p:spPr>
            <a:xfrm>
              <a:off x="1754765" y="5380714"/>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1248611" y="6194226"/>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63" t="29700" r="4630" b="21473"/>
            <a:stretch/>
          </p:blipFill>
          <p:spPr bwMode="auto">
            <a:xfrm>
              <a:off x="1910418" y="6260608"/>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4703" b="4769"/>
            <a:stretch/>
          </p:blipFill>
          <p:spPr>
            <a:xfrm>
              <a:off x="2194085" y="1708940"/>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240288"/>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Picture 2" descr="How to Upgrade Your Computer: Migrating from HDD to SDD">
              <a:extLst>
                <a:ext uri="{FF2B5EF4-FFF2-40B4-BE49-F238E27FC236}">
                  <a16:creationId xmlns:a16="http://schemas.microsoft.com/office/drawing/2014/main" id="{D169E790-F6C0-1397-7690-8BEE6F6C0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14" y="6194226"/>
              <a:ext cx="840022"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a:extLst>
              <a:ext uri="{FF2B5EF4-FFF2-40B4-BE49-F238E27FC236}">
                <a16:creationId xmlns:a16="http://schemas.microsoft.com/office/drawing/2014/main" id="{5FBAC96D-4F15-921E-B94C-9207E2313861}"/>
              </a:ext>
            </a:extLst>
          </p:cNvPr>
          <p:cNvSpPr txBox="1"/>
          <p:nvPr/>
        </p:nvSpPr>
        <p:spPr>
          <a:xfrm>
            <a:off x="4774672" y="5409395"/>
            <a:ext cx="609865" cy="1015663"/>
          </a:xfrm>
          <a:prstGeom prst="rect">
            <a:avLst/>
          </a:prstGeom>
          <a:noFill/>
        </p:spPr>
        <p:txBody>
          <a:bodyPr wrap="square" rtlCol="0">
            <a:spAutoFit/>
          </a:bodyPr>
          <a:lstStyle/>
          <a:p>
            <a:r>
              <a:rPr lang="pt-BR" sz="6000" b="1" dirty="0">
                <a:solidFill>
                  <a:srgbClr val="FF0000"/>
                </a:solidFill>
              </a:rPr>
              <a:t>?</a:t>
            </a:r>
          </a:p>
        </p:txBody>
      </p:sp>
    </p:spTree>
    <p:extLst>
      <p:ext uri="{BB962C8B-B14F-4D97-AF65-F5344CB8AC3E}">
        <p14:creationId xmlns:p14="http://schemas.microsoft.com/office/powerpoint/2010/main" val="211117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56457" y="1825624"/>
                <a:ext cx="5829075" cy="5032376"/>
              </a:xfrm>
            </p:spPr>
            <p:txBody>
              <a:bodyPr>
                <a:normAutofit fontScale="92500" lnSpcReduction="10000"/>
              </a:bodyPr>
              <a:lstStyle/>
              <a:p>
                <a:r>
                  <a:rPr lang="pt-BR" dirty="0"/>
                  <a:t>A figura ao lado mostra a </a:t>
                </a:r>
                <a:r>
                  <a:rPr lang="pt-BR" b="1" i="1" dirty="0"/>
                  <a:t>evolução dos modelos </a:t>
                </a:r>
                <a:r>
                  <a:rPr lang="pt-BR" dirty="0"/>
                  <a:t>de ML na tarefa de </a:t>
                </a:r>
                <a:r>
                  <a:rPr lang="pt-BR" b="1" i="1" dirty="0"/>
                  <a:t>classificação de imagem </a:t>
                </a:r>
                <a:r>
                  <a:rPr lang="pt-BR" dirty="0"/>
                  <a:t>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56457" y="1825624"/>
                <a:ext cx="5829075" cy="5032376"/>
              </a:xfrm>
              <a:blipFill>
                <a:blip r:embed="rId3"/>
                <a:stretch>
                  <a:fillRect l="-1567" t="-2421" r="-1881"/>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4" name="CaixaDeTexto 3">
            <a:extLst>
              <a:ext uri="{FF2B5EF4-FFF2-40B4-BE49-F238E27FC236}">
                <a16:creationId xmlns:a16="http://schemas.microsoft.com/office/drawing/2014/main" id="{6A1F4325-153A-929E-256B-D760101767E9}"/>
              </a:ext>
            </a:extLst>
          </p:cNvPr>
          <p:cNvSpPr txBox="1"/>
          <p:nvPr/>
        </p:nvSpPr>
        <p:spPr>
          <a:xfrm>
            <a:off x="6453674" y="6504057"/>
            <a:ext cx="5224803" cy="261610"/>
          </a:xfrm>
          <a:prstGeom prst="rect">
            <a:avLst/>
          </a:prstGeom>
          <a:noFill/>
        </p:spPr>
        <p:txBody>
          <a:bodyPr wrap="square" rtlCol="0">
            <a:spAutoFit/>
          </a:bodyPr>
          <a:lstStyle/>
          <a:p>
            <a:r>
              <a:rPr lang="pt-BR" sz="1100" dirty="0" err="1"/>
              <a:t>FLOPs</a:t>
            </a:r>
            <a:r>
              <a:rPr lang="pt-BR" sz="1100" dirty="0"/>
              <a:t>: operações em ponto flutuante necessárias para inferência.</a:t>
            </a:r>
          </a:p>
        </p:txBody>
      </p:sp>
    </p:spTree>
    <p:extLst>
      <p:ext uri="{BB962C8B-B14F-4D97-AF65-F5344CB8AC3E}">
        <p14:creationId xmlns:p14="http://schemas.microsoft.com/office/powerpoint/2010/main" val="9908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b="1" i="1" dirty="0"/>
              <a:t>tinyML</a:t>
            </a:r>
            <a:r>
              <a:rPr lang="pt-BR" dirty="0"/>
              <a:t>, devemos procurar por modelos com: </a:t>
            </a:r>
          </a:p>
          <a:p>
            <a:pPr lvl="1">
              <a:buFont typeface="Wingdings" panose="05000000000000000000" pitchFamily="2" charset="2"/>
              <a:buChar char="§"/>
            </a:pPr>
            <a:r>
              <a:rPr lang="pt-BR" b="1" i="1" dirty="0">
                <a:solidFill>
                  <a:srgbClr val="00B050"/>
                </a:solidFill>
              </a:rPr>
              <a:t>Poucos parâmetros </a:t>
            </a:r>
            <a:r>
              <a:rPr lang="pt-BR" dirty="0"/>
              <a:t>(i.e., círculos pequenos), pois a quantidade de parâmetros está associada à </a:t>
            </a:r>
            <a:r>
              <a:rPr lang="pt-BR" b="1" i="1" dirty="0"/>
              <a:t>quantidade de memória demandada pelo modelo</a:t>
            </a:r>
            <a:r>
              <a:rPr lang="pt-BR" dirty="0"/>
              <a:t>.</a:t>
            </a:r>
          </a:p>
          <a:p>
            <a:pPr lvl="1">
              <a:buFont typeface="Wingdings" panose="05000000000000000000" pitchFamily="2" charset="2"/>
              <a:buChar char="§"/>
            </a:pPr>
            <a:r>
              <a:rPr lang="pt-BR" b="1" i="1" dirty="0">
                <a:solidFill>
                  <a:srgbClr val="00B050"/>
                </a:solidFill>
              </a:rPr>
              <a:t>Quantidade necessária de flops baixa</a:t>
            </a:r>
            <a:r>
              <a:rPr lang="pt-BR" dirty="0"/>
              <a:t>, pois a quantidade de operações está diretamente </a:t>
            </a:r>
            <a:r>
              <a:rPr lang="pt-BR" b="1" i="1" dirty="0"/>
              <a:t>relacionada ao consumo de energia</a:t>
            </a:r>
            <a:r>
              <a:rPr lang="pt-BR" dirty="0"/>
              <a:t>. Além disso, a quantidade de operações do modelo deve ser suportada pelo poder computacional da CPU/GPU.</a:t>
            </a:r>
          </a:p>
          <a:p>
            <a:pPr lvl="1">
              <a:buFont typeface="Wingdings" panose="05000000000000000000" pitchFamily="2" charset="2"/>
              <a:buChar char="§"/>
            </a:pPr>
            <a:r>
              <a:rPr lang="pt-BR" b="1" i="1" dirty="0">
                <a:solidFill>
                  <a:srgbClr val="00B050"/>
                </a:solidFill>
              </a:rPr>
              <a:t>Alta acurácia</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b="1" dirty="0">
                <a:solidFill>
                  <a:srgbClr val="FF0000"/>
                </a:solidFill>
              </a:rPr>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7" y="1483112"/>
            <a:ext cx="5633603"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dirty="0"/>
              <a:t>Acurácia: 75.8%</a:t>
            </a:r>
          </a:p>
          <a:p>
            <a:pPr lvl="1">
              <a:buFont typeface="Wingdings" panose="05000000000000000000" pitchFamily="2" charset="2"/>
              <a:buChar char="§"/>
            </a:pPr>
            <a:r>
              <a:rPr lang="pt-BR" dirty="0"/>
              <a:t>Tamanho: 22.7 MB</a:t>
            </a:r>
          </a:p>
          <a:p>
            <a:r>
              <a:rPr lang="pt-BR" dirty="0"/>
              <a:t>Camadas: 48 convolucionais, 2 de </a:t>
            </a:r>
            <a:r>
              <a:rPr lang="pt-BR" i="1" dirty="0" err="1"/>
              <a:t>pooling</a:t>
            </a:r>
            <a:r>
              <a:rPr lang="pt-BR" dirty="0"/>
              <a:t> (agrupamento) e 1 densa.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483112"/>
            <a:ext cx="5794513" cy="5374888"/>
          </a:xfrm>
        </p:spPr>
        <p:txBody>
          <a:bodyPr>
            <a:normAutofit fontScale="92500" lnSpcReduction="10000"/>
          </a:bodyPr>
          <a:lstStyle/>
          <a:p>
            <a:pPr marL="0" indent="0">
              <a:buNone/>
            </a:pPr>
            <a:r>
              <a:rPr lang="pt-BR" b="1" dirty="0"/>
              <a:t>ResNet-50</a:t>
            </a:r>
            <a:r>
              <a:rPr lang="pt-BR" dirty="0"/>
              <a:t> (Microsoft - 2015)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buFont typeface="Wingdings" panose="05000000000000000000" pitchFamily="2" charset="2"/>
              <a:buChar char="§"/>
            </a:pPr>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a:t>
            </a:r>
            <a:r>
              <a:rPr lang="pt-BR" b="1" i="1" dirty="0"/>
              <a:t>um ano</a:t>
            </a:r>
            <a:r>
              <a:rPr lang="pt-BR" dirty="0"/>
              <a:t>, saímos de um modelo </a:t>
            </a:r>
            <a:r>
              <a:rPr lang="pt-BR" b="1" i="1" dirty="0"/>
              <a:t>extremamente grande </a:t>
            </a:r>
            <a:r>
              <a:rPr lang="pt-BR" dirty="0"/>
              <a:t>e que </a:t>
            </a:r>
            <a:r>
              <a:rPr lang="pt-BR" b="1" i="1" dirty="0"/>
              <a:t>requer muitos flops</a:t>
            </a:r>
            <a:r>
              <a:rPr lang="pt-BR" dirty="0"/>
              <a:t>, mas razoavelmente preciso para um modelo </a:t>
            </a:r>
            <a:r>
              <a:rPr lang="pt-BR" b="1" i="1" dirty="0">
                <a:solidFill>
                  <a:srgbClr val="00B050"/>
                </a:solidFill>
              </a:rPr>
              <a:t>23 vezes menor</a:t>
            </a:r>
            <a:r>
              <a:rPr lang="pt-BR" dirty="0"/>
              <a:t>, </a:t>
            </a:r>
            <a:r>
              <a:rPr lang="pt-BR" b="1" i="1" dirty="0">
                <a:solidFill>
                  <a:srgbClr val="00B050"/>
                </a:solidFill>
              </a:rPr>
              <a:t>mais preciso </a:t>
            </a:r>
            <a:r>
              <a:rPr lang="pt-BR" dirty="0"/>
              <a:t>e necessitando de </a:t>
            </a:r>
            <a:r>
              <a:rPr lang="pt-BR" b="1" i="1" dirty="0">
                <a:solidFill>
                  <a:srgbClr val="00B050"/>
                </a:solidFill>
              </a:rPr>
              <a:t>3 vezes menos 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2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Adequada para aplicações de visão computacional em </a:t>
            </a:r>
            <a:r>
              <a:rPr lang="pt-BR" b="1" i="1" dirty="0">
                <a:solidFill>
                  <a:srgbClr val="00B050"/>
                </a:solidFill>
              </a:rPr>
              <a:t>dispositivos móveis e embarcados</a:t>
            </a:r>
            <a:r>
              <a:rPr lang="pt-BR" dirty="0"/>
              <a:t> (</a:t>
            </a:r>
            <a:r>
              <a:rPr lang="pt-BR" i="1" dirty="0" err="1"/>
              <a:t>edgeML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5974915" y="1690688"/>
            <a:ext cx="6081250" cy="5167312"/>
          </a:xfrm>
        </p:spPr>
        <p:txBody>
          <a:bodyPr>
            <a:normAutofit/>
          </a:bodyPr>
          <a:lstStyle/>
          <a:p>
            <a:pPr marL="0" indent="0">
              <a:buNone/>
            </a:pPr>
            <a:r>
              <a:rPr lang="pt-BR" b="1" dirty="0"/>
              <a:t>MobileNetv1</a:t>
            </a:r>
            <a:r>
              <a:rPr lang="pt-BR" dirty="0"/>
              <a:t> (Google - 2015)</a:t>
            </a:r>
          </a:p>
          <a:p>
            <a:r>
              <a:rPr lang="pt-BR" dirty="0"/>
              <a:t>Usa camadas de </a:t>
            </a:r>
            <a:r>
              <a:rPr lang="pt-BR" b="1" i="1" dirty="0">
                <a:solidFill>
                  <a:srgbClr val="00B050"/>
                </a:solidFill>
              </a:rPr>
              <a:t>convolução separável em profundidade</a:t>
            </a:r>
            <a:r>
              <a:rPr lang="pt-BR" dirty="0"/>
              <a:t> em vez de convolução </a:t>
            </a:r>
            <a:r>
              <a:rPr lang="pt-BR" b="0" i="0" dirty="0">
                <a:solidFill>
                  <a:srgbClr val="374151"/>
                </a:solidFill>
                <a:effectLst/>
              </a:rPr>
              <a:t>tradicional</a:t>
            </a:r>
            <a:r>
              <a:rPr lang="pt-BR" dirty="0"/>
              <a:t>.</a:t>
            </a:r>
          </a:p>
          <a:p>
            <a:r>
              <a:rPr lang="pt-BR" b="1" i="1" dirty="0"/>
              <a:t>Divide</a:t>
            </a:r>
            <a:r>
              <a:rPr lang="pt-BR" dirty="0"/>
              <a:t> a convolução tradicional em </a:t>
            </a:r>
            <a:r>
              <a:rPr lang="pt-BR" b="1" i="1" dirty="0"/>
              <a:t>duas etapas</a:t>
            </a:r>
            <a:r>
              <a:rPr lang="pt-BR" dirty="0"/>
              <a:t>: uma </a:t>
            </a:r>
            <a:r>
              <a:rPr lang="pt-BR" b="1" i="1" dirty="0">
                <a:solidFill>
                  <a:srgbClr val="00B050"/>
                </a:solidFill>
              </a:rPr>
              <a:t>convolução em profundidade</a:t>
            </a:r>
            <a:r>
              <a:rPr lang="pt-BR" dirty="0"/>
              <a:t> (que lida com canais) seguida de uma </a:t>
            </a:r>
            <a:r>
              <a:rPr lang="pt-BR" b="1" i="1" dirty="0">
                <a:solidFill>
                  <a:srgbClr val="00B050"/>
                </a:solidFill>
              </a:rPr>
              <a:t>convolução em ponto </a:t>
            </a:r>
            <a:r>
              <a:rPr lang="pt-BR" dirty="0"/>
              <a:t>(que lida com pixels individuais). </a:t>
            </a:r>
          </a:p>
          <a:p>
            <a:r>
              <a:rPr lang="pt-BR" dirty="0"/>
              <a:t>Isso </a:t>
            </a:r>
            <a:r>
              <a:rPr lang="pt-BR" b="1" i="1" dirty="0">
                <a:solidFill>
                  <a:srgbClr val="00B050"/>
                </a:solidFill>
              </a:rPr>
              <a:t>reduz</a:t>
            </a:r>
            <a:r>
              <a:rPr lang="pt-BR" dirty="0"/>
              <a:t> drasticamente o </a:t>
            </a:r>
            <a:r>
              <a:rPr lang="pt-BR" b="1" i="1" dirty="0">
                <a:solidFill>
                  <a:srgbClr val="00B050"/>
                </a:solidFill>
              </a:rPr>
              <a:t>tamanho do modelo</a:t>
            </a:r>
            <a:r>
              <a:rPr lang="pt-BR" dirty="0"/>
              <a:t>, a </a:t>
            </a:r>
            <a:r>
              <a:rPr lang="pt-BR" b="1" i="1" dirty="0">
                <a:solidFill>
                  <a:srgbClr val="00B050"/>
                </a:solidFill>
              </a:rPr>
              <a:t>quantidade de cálculos</a:t>
            </a:r>
            <a:r>
              <a:rPr lang="pt-BR" dirty="0"/>
              <a:t> e </a:t>
            </a:r>
            <a:r>
              <a:rPr lang="pt-BR" b="1" i="1" dirty="0">
                <a:solidFill>
                  <a:srgbClr val="00B050"/>
                </a:solidFill>
              </a:rPr>
              <a:t>melhora sua eficiência computacional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670997"/>
            <a:ext cx="5699931" cy="47156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solidFill>
                  <a:srgbClr val="00B050"/>
                </a:solidFill>
              </a:rPr>
              <a:t>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6905060" y="4006294"/>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442963" y="4618294"/>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130256" y="4006294"/>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Espaço Reservado para Conteúdo 2">
            <a:extLst>
              <a:ext uri="{FF2B5EF4-FFF2-40B4-BE49-F238E27FC236}">
                <a16:creationId xmlns:a16="http://schemas.microsoft.com/office/drawing/2014/main" id="{B64F794D-DCC6-F6A6-DE8A-86BF22573396}"/>
              </a:ext>
            </a:extLst>
          </p:cNvPr>
          <p:cNvSpPr txBox="1">
            <a:spLocks/>
          </p:cNvSpPr>
          <p:nvPr/>
        </p:nvSpPr>
        <p:spPr>
          <a:xfrm>
            <a:off x="6290724" y="1791222"/>
            <a:ext cx="5626292" cy="438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Os modelos até este ponto ainda eram muito grandes para dispositivos </a:t>
            </a:r>
            <a:r>
              <a:rPr lang="pt-BR" dirty="0" err="1"/>
              <a:t>IoT</a:t>
            </a:r>
            <a:r>
              <a:rPr lang="pt-BR" dirty="0"/>
              <a:t> com recursos restritos.</a:t>
            </a:r>
          </a:p>
          <a:p>
            <a:endParaRPr lang="pt-BR" dirty="0"/>
          </a:p>
        </p:txBody>
      </p:sp>
    </p:spTree>
    <p:extLst>
      <p:ext uri="{BB962C8B-B14F-4D97-AF65-F5344CB8AC3E}">
        <p14:creationId xmlns:p14="http://schemas.microsoft.com/office/powerpoint/2010/main" val="9717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048469" y="2179528"/>
            <a:ext cx="7057394" cy="4678471"/>
          </a:xfrm>
        </p:spPr>
        <p:txBody>
          <a:bodyPr>
            <a:normAutofit/>
          </a:bodyPr>
          <a:lstStyle/>
          <a:p>
            <a:r>
              <a:rPr lang="pt-BR" dirty="0"/>
              <a:t>Nitidamente, mesmo os menores modelos, não cabem em dispositivos tinyML (IoT).</a:t>
            </a:r>
          </a:p>
          <a:p>
            <a:r>
              <a:rPr lang="pt-BR" dirty="0"/>
              <a:t>Portanto, surge a pergunta:</a:t>
            </a:r>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65128" y="2089382"/>
            <a:ext cx="2804470" cy="2832355"/>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aixaDeTexto 4">
            <a:extLst>
              <a:ext uri="{FF2B5EF4-FFF2-40B4-BE49-F238E27FC236}">
                <a16:creationId xmlns:a16="http://schemas.microsoft.com/office/drawing/2014/main" id="{69E50853-830C-FDFB-809B-802DB1C6043A}"/>
              </a:ext>
            </a:extLst>
          </p:cNvPr>
          <p:cNvSpPr txBox="1"/>
          <p:nvPr/>
        </p:nvSpPr>
        <p:spPr>
          <a:xfrm>
            <a:off x="650310" y="5105038"/>
            <a:ext cx="11174260" cy="1569660"/>
          </a:xfrm>
          <a:prstGeom prst="rect">
            <a:avLst/>
          </a:prstGeom>
          <a:noFill/>
        </p:spPr>
        <p:txBody>
          <a:bodyPr wrap="square">
            <a:spAutoFit/>
          </a:bodyPr>
          <a:lstStyle/>
          <a:p>
            <a:pPr algn="ctr"/>
            <a:r>
              <a:rPr lang="pt-BR" sz="3200" dirty="0"/>
              <a:t>Como podemos </a:t>
            </a:r>
            <a:r>
              <a:rPr lang="pt-BR" sz="3200" b="1" i="1" dirty="0">
                <a:solidFill>
                  <a:srgbClr val="00B050"/>
                </a:solidFill>
              </a:rPr>
              <a:t>reduzir ainda mais </a:t>
            </a:r>
            <a:r>
              <a:rPr lang="pt-BR" sz="3200" dirty="0"/>
              <a:t>esses modelos para que </a:t>
            </a:r>
            <a:r>
              <a:rPr lang="pt-BR" sz="3200" b="1" i="1" dirty="0">
                <a:solidFill>
                  <a:srgbClr val="00B050"/>
                </a:solidFill>
              </a:rPr>
              <a:t>caibam na memória </a:t>
            </a:r>
            <a:r>
              <a:rPr lang="pt-BR" sz="3200" dirty="0"/>
              <a:t>destes dispositivos, </a:t>
            </a:r>
            <a:r>
              <a:rPr lang="pt-BR" sz="3200" b="1" i="1" dirty="0">
                <a:solidFill>
                  <a:srgbClr val="00B050"/>
                </a:solidFill>
              </a:rPr>
              <a:t>possam ser executados </a:t>
            </a:r>
            <a:r>
              <a:rPr lang="pt-BR" sz="3200" dirty="0"/>
              <a:t>por eles e </a:t>
            </a:r>
            <a:r>
              <a:rPr lang="pt-BR" sz="3200" b="1" i="1" dirty="0">
                <a:solidFill>
                  <a:srgbClr val="00B050"/>
                </a:solidFill>
              </a:rPr>
              <a:t>consumam pouca energia</a:t>
            </a:r>
            <a:r>
              <a:rPr lang="pt-BR" sz="3200" dirty="0"/>
              <a:t>?</a:t>
            </a:r>
          </a:p>
        </p:txBody>
      </p:sp>
    </p:spTree>
    <p:extLst>
      <p:ext uri="{BB962C8B-B14F-4D97-AF65-F5344CB8AC3E}">
        <p14:creationId xmlns:p14="http://schemas.microsoft.com/office/powerpoint/2010/main" val="97059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833" y="2842591"/>
            <a:ext cx="6964471" cy="2330658"/>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tinyML.</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10837</TotalTime>
  <Words>10253</Words>
  <Application>Microsoft Office PowerPoint</Application>
  <PresentationFormat>Widescreen</PresentationFormat>
  <Paragraphs>674</Paragraphs>
  <Slides>69</Slides>
  <Notes>48</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69</vt:i4>
      </vt:variant>
    </vt:vector>
  </HeadingPairs>
  <TitlesOfParts>
    <vt:vector size="85" baseType="lpstr">
      <vt:lpstr>Microsoft YaHei</vt:lpstr>
      <vt:lpstr>-apple-system</vt:lpstr>
      <vt:lpstr>Arial</vt:lpstr>
      <vt:lpstr>Calibri</vt:lpstr>
      <vt:lpstr>Calibri Light</vt:lpstr>
      <vt:lpstr>Cambria Math</vt:lpstr>
      <vt:lpstr>CMR10</vt:lpstr>
      <vt:lpstr>CMSY10</vt:lpstr>
      <vt:lpstr>Google Sans</vt:lpstr>
      <vt:lpstr>Lora</vt:lpstr>
      <vt:lpstr>NimbusRomNo9L-Medi</vt:lpstr>
      <vt:lpstr>NimbusRomNo9L-Regu</vt:lpstr>
      <vt:lpstr>Roboto</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2021</cp:revision>
  <dcterms:created xsi:type="dcterms:W3CDTF">2020-01-20T13:50:05Z</dcterms:created>
  <dcterms:modified xsi:type="dcterms:W3CDTF">2023-08-16T02:01:09Z</dcterms:modified>
</cp:coreProperties>
</file>